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1565" r:id="rId6"/>
    <p:sldId id="1566" r:id="rId7"/>
    <p:sldId id="1567" r:id="rId8"/>
    <p:sldId id="156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BA272-DF6E-4C6C-8308-E4D7E8C8935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98E27-25CA-44B3-BCE4-E3167D818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6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3A5D3E-AB2F-405B-80AC-8DB3BCA49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481202-6892-4D85-A40F-603B5732A5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FCE737-5087-4905-B3B2-F8EEFC97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5F8-E8E9-451B-8ED1-E38AF9AF3CB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CA181B-5065-49E1-8D47-1EC06047B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092667-8A6B-4F28-AB05-12C762801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9406-93CB-47F5-9956-9016E1CF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7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95266F-93E7-42C5-86AC-EDD8140D0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42E1EC7-66F6-4E23-8619-E343BB1AB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057DC0-10A4-4C1E-AF08-AB075B527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5F8-E8E9-451B-8ED1-E38AF9AF3CB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729D98-C838-4FD9-8E87-5B538B223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3089A4-88AE-4478-A8AB-05796E846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9406-93CB-47F5-9956-9016E1CF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67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FB176C-1BC6-43EA-B274-736DDE1E5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5E6A397-9F0A-415D-8AD4-C18F14FC9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E9B35A-45C2-4A12-9488-871DADB8C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5F8-E8E9-451B-8ED1-E38AF9AF3CB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1A84AB-0A05-42E2-B315-B0C05FDD4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BB4301-921C-4E74-B544-13CE62E39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9406-93CB-47F5-9956-9016E1CF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74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7076B8-79DC-4BA4-A848-F08B065B9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886346-F113-40D3-8485-0853B2330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0C5AE6-9122-4269-89EF-FE34E6E7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5F8-E8E9-451B-8ED1-E38AF9AF3CB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BB458A-B788-45B3-8C1E-9DC929F0B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A07733-5D4C-4B37-A1D1-9863D503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9406-93CB-47F5-9956-9016E1CF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39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5D553-8C09-411C-B12D-AC030FBCF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FAC9F0-0061-4072-B7A1-12FA66338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F69CA5-661D-4C14-9E76-1A1990B15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5F8-E8E9-451B-8ED1-E38AF9AF3CB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188215-15C7-4125-B215-D03CE30AE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BB467A-F478-45A8-926E-32D860256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9406-93CB-47F5-9956-9016E1CF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4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232633-FA8E-4F65-BD59-F4852141E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515DB2-E050-47C1-B3A1-A2460CC26C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4D4EE89-F859-4B40-A5CB-1E9B19ABC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77FBDE-AFDE-4B21-978B-C4BEBFE27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5F8-E8E9-451B-8ED1-E38AF9AF3CB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07C1D2-2D67-4C52-9764-A145E1500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340021-C303-4249-AE62-7B7FE016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9406-93CB-47F5-9956-9016E1CF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81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26F2F2-6921-44DB-9467-94437752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50C69D-7498-4053-B4B1-07CBF06E2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755638D-3DD8-42ED-9B1A-E00DC6D4C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DC17F35-8031-46E0-B266-832A568F3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DCCA39F-6CD9-4F90-9C25-B5F6D80AF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F87F672-DE28-4385-B3F0-57AEE12B9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5F8-E8E9-451B-8ED1-E38AF9AF3CB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43370D-1121-4A37-BA2E-CD3F720F8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26AAADF-C663-4CD1-AE09-E9B7F71D3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9406-93CB-47F5-9956-9016E1CF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31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60EF98-9F97-4708-9908-703C9A4F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FDB9EA0-7467-4633-8793-0F7D15B1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5F8-E8E9-451B-8ED1-E38AF9AF3CB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A0FD0E3-003D-4BAC-A026-F43E75042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7F03932-CC2E-4C9A-952A-F153DDF3D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9406-93CB-47F5-9956-9016E1CF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47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ECC120C-C74B-428B-96BA-B05D4979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5F8-E8E9-451B-8ED1-E38AF9AF3CB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DD8035C-C8DB-41A5-AD08-83D3B910C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A8B96C-7B79-4EB0-8314-D2D4AEC83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9406-93CB-47F5-9956-9016E1CF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87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F5B887-F221-4DBF-803C-F35B2AC1A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3E5674-4800-4C18-B647-D439E5451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C7F2C4F-A6F8-4F53-91E4-E4775ABB3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F82C8B-1AC9-4DF4-8E1D-2AF9D9678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5F8-E8E9-451B-8ED1-E38AF9AF3CB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DFE883-3AAA-4F4B-928F-C81FE0298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16CEBA-777C-411E-A9D2-5EE8FAC14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9406-93CB-47F5-9956-9016E1CF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07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0B5EFB-388D-4B4A-B3F4-1CE7EF1F0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59BA2AC-3721-476A-B566-B4ADBB306A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9220290-74B2-4E2B-8297-54940CC41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688E97-3542-4922-BFC5-B0780C4E2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5F8-E8E9-451B-8ED1-E38AF9AF3CB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837783-FAF4-43D4-8C7B-108569721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11352A-08AC-4526-AC29-8F72609BB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9406-93CB-47F5-9956-9016E1CF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118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2F51AE-2CA9-46ED-89F5-FA8D11D0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E138A8E-078A-43AC-AC71-B44CDFC03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137331-7FC3-45BB-8424-23DA9C6FD7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D5F8-E8E9-451B-8ED1-E38AF9AF3CB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3E285B-12D1-4307-ACB6-4B3424322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3283F4-E2B4-40B9-BB7C-5336FDFF6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A9406-93CB-47F5-9956-9016E1CFF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19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2CD5344-7406-4F36-A71B-FBB8BC64C7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F9309D-B1F8-4D98-B591-B739FC9BE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6591"/>
            <a:ext cx="9269186" cy="404806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Региональный методический актив: вектор изменений методической деятельности в муниципальной системе образования</a:t>
            </a:r>
            <a:b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851132F-09B4-47B6-9423-0AE3587F9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479" y="4959626"/>
            <a:ext cx="11698356" cy="1421296"/>
          </a:xfrm>
        </p:spPr>
        <p:txBody>
          <a:bodyPr>
            <a:normAutofit/>
          </a:bodyPr>
          <a:lstStyle/>
          <a:p>
            <a:pPr algn="r"/>
            <a:r>
              <a:rPr lang="ru-RU" i="1" dirty="0">
                <a:solidFill>
                  <a:srgbClr val="002060"/>
                </a:solidFill>
              </a:rPr>
              <a:t>Семинар РМА, 26.02.2024</a:t>
            </a:r>
          </a:p>
          <a:p>
            <a:pPr algn="r"/>
            <a:r>
              <a:rPr lang="ru-RU" i="1" dirty="0">
                <a:solidFill>
                  <a:srgbClr val="002060"/>
                </a:solidFill>
              </a:rPr>
              <a:t>Игумнова Л.И., </a:t>
            </a:r>
          </a:p>
          <a:p>
            <a:pPr algn="r"/>
            <a:r>
              <a:rPr lang="ru-RU" i="1" dirty="0">
                <a:solidFill>
                  <a:srgbClr val="002060"/>
                </a:solidFill>
              </a:rPr>
              <a:t>Тяглова Е.Г.  </a:t>
            </a:r>
          </a:p>
        </p:txBody>
      </p:sp>
    </p:spTree>
    <p:extLst>
      <p:ext uri="{BB962C8B-B14F-4D97-AF65-F5344CB8AC3E}">
        <p14:creationId xmlns:p14="http://schemas.microsoft.com/office/powerpoint/2010/main" val="4101867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6DACB69-B53B-4AA2-8450-93C39C0381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1F293F-1810-44A6-A5F6-311177946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Региональная система </a:t>
            </a:r>
            <a:b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научно-методического сопровождения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17FD99-CB4D-4E76-87EA-D6E999731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235" y="1690688"/>
            <a:ext cx="11390243" cy="4938712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Цель РС НМС – качественное </a:t>
            </a:r>
            <a:r>
              <a:rPr lang="ru-RU" sz="2400" dirty="0">
                <a:solidFill>
                  <a:srgbClr val="FF0000"/>
                </a:solidFill>
              </a:rPr>
              <a:t>изменение педагогической практики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dirty="0"/>
              <a:t>В региональной системе научно-методического сопровождения выделяют сегменты:</a:t>
            </a:r>
          </a:p>
          <a:p>
            <a:r>
              <a:rPr lang="ru-RU" sz="2400" dirty="0"/>
              <a:t>Региональный</a:t>
            </a:r>
          </a:p>
          <a:p>
            <a:r>
              <a:rPr lang="ru-RU" sz="2400" dirty="0"/>
              <a:t>Муниципальный</a:t>
            </a:r>
          </a:p>
          <a:p>
            <a:r>
              <a:rPr lang="ru-RU" sz="2400" dirty="0"/>
              <a:t>Школьный</a:t>
            </a:r>
          </a:p>
          <a:p>
            <a:pPr marL="0" indent="0">
              <a:buNone/>
            </a:pPr>
            <a:r>
              <a:rPr lang="ru-RU" sz="2400" i="1" dirty="0"/>
              <a:t>При этом на федеральном уровне роль муниципального сегмента существенно нивелируется. Предлагается РМА рассматривать как инструмент НМС на региональном уровне.</a:t>
            </a:r>
          </a:p>
          <a:p>
            <a:pPr marL="0" indent="0">
              <a:buNone/>
            </a:pPr>
            <a:r>
              <a:rPr lang="ru-RU" sz="2400" i="1" dirty="0"/>
              <a:t>В условиях Красноярского края роль муниципального сегмента РС НМС существенна. Поэтому </a:t>
            </a:r>
            <a:r>
              <a:rPr lang="ru-RU" sz="2400" i="1" dirty="0">
                <a:solidFill>
                  <a:srgbClr val="FF0000"/>
                </a:solidFill>
              </a:rPr>
              <a:t>региональная идея РМА </a:t>
            </a:r>
            <a:r>
              <a:rPr lang="ru-RU" sz="2400" i="1" dirty="0"/>
              <a:t>– </a:t>
            </a:r>
            <a:r>
              <a:rPr lang="ru-RU" sz="2400" i="1" dirty="0">
                <a:solidFill>
                  <a:srgbClr val="FF0000"/>
                </a:solidFill>
              </a:rPr>
              <a:t>муниципальная команда</a:t>
            </a:r>
            <a:r>
              <a:rPr lang="ru-RU" sz="2400" i="1" dirty="0"/>
              <a:t>, которая сможет обеспечить изменения в педагогической практике путем совместной работы с педагогами по </a:t>
            </a:r>
            <a:r>
              <a:rPr lang="ru-RU" sz="2400" i="1" dirty="0">
                <a:solidFill>
                  <a:srgbClr val="FF0000"/>
                </a:solidFill>
              </a:rPr>
              <a:t>изменению урока</a:t>
            </a:r>
            <a:r>
              <a:rPr lang="ru-RU" sz="2400" i="1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96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FFF3722-B194-4FFF-BF13-D49944813C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50FB17-D68C-4AFA-B41B-ECDE2197F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70097" cy="936901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Муниципальная система методической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B3898E-7B23-4DE2-8322-F78B133C9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357"/>
            <a:ext cx="10870096" cy="4765606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Побудитель изменений </a:t>
            </a:r>
            <a:r>
              <a:rPr lang="ru-RU" sz="2400" dirty="0"/>
              <a:t>– требования к образовательным результатам. В числе образовательных результатов – функциональная грамотность.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Главный вопрос для РМА: </a:t>
            </a:r>
            <a:r>
              <a:rPr lang="ru-RU" sz="2400" dirty="0"/>
              <a:t>как формировать функциональную грамотность не за счет специально-организованной деятельности по решению задачек из мониторинга, а за счет имеющегося потенциала имеющихся УМК по учебным предметам.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Предмет изменений для РМА: </a:t>
            </a:r>
            <a:r>
              <a:rPr lang="ru-RU" sz="2400" dirty="0"/>
              <a:t>урок, учебное занятие. На первом этапе – членов РМА, на втором этапе – других педагогов (</a:t>
            </a:r>
            <a:r>
              <a:rPr lang="ru-RU" sz="2400" dirty="0" err="1"/>
              <a:t>тьюторантов</a:t>
            </a:r>
            <a:r>
              <a:rPr lang="ru-RU" sz="2400" dirty="0"/>
              <a:t>)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Главный вопрос для муниципальной команды</a:t>
            </a:r>
            <a:r>
              <a:rPr lang="ru-RU" sz="2400" dirty="0"/>
              <a:t>: как РМА будет влиять на изменение методической работы в муниципалитете</a:t>
            </a:r>
          </a:p>
        </p:txBody>
      </p:sp>
    </p:spTree>
    <p:extLst>
      <p:ext uri="{BB962C8B-B14F-4D97-AF65-F5344CB8AC3E}">
        <p14:creationId xmlns:p14="http://schemas.microsoft.com/office/powerpoint/2010/main" val="1960354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0D5F36-4FD1-477A-B76D-07216C0760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B7CDB0-85BF-4B6A-A778-2A0404BB3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16550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изменений методической деятельности в муниципалитете. Видение Института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D431DE-EB16-4D02-B70F-B97395EA4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338" y="1687029"/>
            <a:ext cx="10605053" cy="4805846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С 2023 года Муниципальный заказ не только на повышение квалификации, но и на методическое сопровождение. Проводится в режиме апробации. Поэтому назвали -  </a:t>
            </a:r>
            <a:r>
              <a:rPr lang="ru-RU" sz="2400" dirty="0">
                <a:solidFill>
                  <a:srgbClr val="FF0000"/>
                </a:solidFill>
              </a:rPr>
              <a:t>инициативный муниципальный заказ.</a:t>
            </a:r>
          </a:p>
          <a:p>
            <a:r>
              <a:rPr lang="ru-RU" sz="2400" dirty="0">
                <a:solidFill>
                  <a:srgbClr val="FF0000"/>
                </a:solidFill>
              </a:rPr>
              <a:t>«Идеальное» видение ИПК </a:t>
            </a:r>
            <a:r>
              <a:rPr lang="ru-RU" sz="2400" dirty="0"/>
              <a:t>- инициативный муниципальный заказ муниципалитет формулирует исходя из </a:t>
            </a:r>
            <a:r>
              <a:rPr lang="ru-RU" sz="2400" dirty="0">
                <a:solidFill>
                  <a:srgbClr val="FF0000"/>
                </a:solidFill>
              </a:rPr>
              <a:t>собственной программы профессионального развития </a:t>
            </a:r>
            <a:r>
              <a:rPr lang="ru-RU" sz="2400" dirty="0"/>
              <a:t>педагогов муниципалитета. ИМЗ является логичным продолжением действий по реализации этой программы. Муниципалитет </a:t>
            </a:r>
            <a:r>
              <a:rPr lang="ru-RU" sz="2400" dirty="0" err="1"/>
              <a:t>субъектен</a:t>
            </a:r>
            <a:r>
              <a:rPr lang="ru-RU" sz="2400" dirty="0"/>
              <a:t> в понимании проблем, тактике и стратегии. Исходя из этого формулируется ИМЗ.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На самом деле: </a:t>
            </a:r>
            <a:r>
              <a:rPr lang="ru-RU" sz="2400" dirty="0"/>
              <a:t>апробация инициативного муниципального заказа показала, что в большинстве муниципалитетов стратегия </a:t>
            </a:r>
            <a:r>
              <a:rPr lang="ru-RU" sz="2400" dirty="0" err="1"/>
              <a:t>профессиональногог</a:t>
            </a:r>
            <a:r>
              <a:rPr lang="ru-RU" sz="2400" dirty="0"/>
              <a:t> развития отсутствует. Нет ясного понимания в чем причины </a:t>
            </a:r>
            <a:r>
              <a:rPr lang="ru-RU" sz="2400" dirty="0" err="1"/>
              <a:t>профдефицитов</a:t>
            </a:r>
            <a:r>
              <a:rPr lang="ru-RU" sz="2400" dirty="0"/>
              <a:t>, и какие они. Применяется тактика «латания дыр». При этом отсутствует видение, как исполненная заявка на ИМЗ повлияет на развитие методической работы в муниципалитете.</a:t>
            </a:r>
          </a:p>
        </p:txBody>
      </p:sp>
    </p:spTree>
    <p:extLst>
      <p:ext uri="{BB962C8B-B14F-4D97-AF65-F5344CB8AC3E}">
        <p14:creationId xmlns:p14="http://schemas.microsoft.com/office/powerpoint/2010/main" val="70133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ECD63B8-2772-4A38-8CBF-D57F855236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1CB712-F0F1-48CB-BE3D-3A82C489D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изменений методической деятельности в муниципалитете. Видение Института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E19506-65D0-4AF4-B341-7EA66059B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09243" cy="466725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РМА</a:t>
            </a:r>
            <a:r>
              <a:rPr lang="ru-RU" sz="2400" dirty="0"/>
              <a:t> (набор 2) это фактически - </a:t>
            </a:r>
            <a:r>
              <a:rPr lang="ru-RU" sz="2400" dirty="0">
                <a:solidFill>
                  <a:srgbClr val="FF0000"/>
                </a:solidFill>
              </a:rPr>
              <a:t>инициативный муниципальный заказ</a:t>
            </a:r>
            <a:r>
              <a:rPr lang="ru-RU" sz="2400" dirty="0"/>
              <a:t>: </a:t>
            </a:r>
          </a:p>
          <a:p>
            <a:r>
              <a:rPr lang="ru-RU" sz="2400" dirty="0"/>
              <a:t>Муниципальным командам остается понять для </a:t>
            </a:r>
            <a:r>
              <a:rPr lang="ru-RU" sz="2400" dirty="0">
                <a:solidFill>
                  <a:srgbClr val="FF0000"/>
                </a:solidFill>
              </a:rPr>
              <a:t>чего РМА</a:t>
            </a:r>
            <a:r>
              <a:rPr lang="ru-RU" sz="2400" dirty="0"/>
              <a:t>:</a:t>
            </a:r>
          </a:p>
          <a:p>
            <a:pPr>
              <a:buFontTx/>
              <a:buChar char="-"/>
            </a:pPr>
            <a:r>
              <a:rPr lang="ru-RU" sz="2400" dirty="0"/>
              <a:t>Начать структурировать </a:t>
            </a:r>
            <a:r>
              <a:rPr lang="ru-RU" sz="2400" dirty="0">
                <a:solidFill>
                  <a:srgbClr val="FF0000"/>
                </a:solidFill>
              </a:rPr>
              <a:t>систему методической работы муниципалитета </a:t>
            </a:r>
            <a:r>
              <a:rPr lang="ru-RU" sz="2400" dirty="0"/>
              <a:t>вокруг РМА</a:t>
            </a:r>
          </a:p>
          <a:p>
            <a:pPr>
              <a:buFontTx/>
              <a:buChar char="-"/>
            </a:pPr>
            <a:r>
              <a:rPr lang="ru-RU" sz="2400" dirty="0"/>
              <a:t>Достроить, возможно, </a:t>
            </a:r>
            <a:r>
              <a:rPr lang="ru-RU" sz="2400" dirty="0" err="1"/>
              <a:t>переструктурировать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FF0000"/>
                </a:solidFill>
              </a:rPr>
              <a:t>систему методической работы муниципалитета на материале РМА, включая других субъектов (РМО, завучей)</a:t>
            </a:r>
          </a:p>
          <a:p>
            <a:pPr>
              <a:buFontTx/>
              <a:buChar char="-"/>
            </a:pPr>
            <a:r>
              <a:rPr lang="ru-RU" sz="2400" dirty="0"/>
              <a:t>Закрыть деятельностью РМА </a:t>
            </a:r>
            <a:r>
              <a:rPr lang="ru-RU" sz="2400" dirty="0">
                <a:solidFill>
                  <a:srgbClr val="FF0000"/>
                </a:solidFill>
              </a:rPr>
              <a:t>определенный содержательный сегмент </a:t>
            </a:r>
            <a:r>
              <a:rPr lang="ru-RU" sz="2400" dirty="0"/>
              <a:t>методической работы (в ситуации, когда методическая работа в муниципалитете системна)</a:t>
            </a:r>
          </a:p>
          <a:p>
            <a:r>
              <a:rPr lang="ru-RU" i="1" dirty="0">
                <a:solidFill>
                  <a:srgbClr val="FF0000"/>
                </a:solidFill>
              </a:rPr>
              <a:t>В любом случае муниципальные команды РМА должны усилить методический потенциал муниципальной методической службы.</a:t>
            </a:r>
          </a:p>
        </p:txBody>
      </p:sp>
    </p:spTree>
    <p:extLst>
      <p:ext uri="{BB962C8B-B14F-4D97-AF65-F5344CB8AC3E}">
        <p14:creationId xmlns:p14="http://schemas.microsoft.com/office/powerpoint/2010/main" val="17985213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E87B7C-AB81-4401-A3C3-7D4BDB3629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AD063D-2012-4AC5-973E-6F0327FACE8A}">
  <ds:schemaRefs>
    <ds:schemaRef ds:uri="http://purl.org/dc/elements/1.1/"/>
    <ds:schemaRef ds:uri="2cd90d2f-c2fa-46b6-ac30-6e67ba23606c"/>
    <ds:schemaRef ds:uri="http://schemas.microsoft.com/office/2006/metadata/properties"/>
    <ds:schemaRef ds:uri="http://schemas.microsoft.com/office/2006/documentManagement/types"/>
    <ds:schemaRef ds:uri="f292e62f-e7af-4f2d-abe7-fcfc6bfeaf98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0AD2A78-3E39-4946-A5C2-1A40E371B0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2801</TotalTime>
  <Words>433</Words>
  <Application>Microsoft Office PowerPoint</Application>
  <PresentationFormat>Широкоэкранный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Региональный методический актив: вектор изменений методической деятельности в муниципальной системе образования </vt:lpstr>
      <vt:lpstr>Региональная система  научно-методического сопровождения</vt:lpstr>
      <vt:lpstr>Муниципальная система методической работы</vt:lpstr>
      <vt:lpstr>Вектор изменений методической деятельности в муниципалитете. Видение Института</vt:lpstr>
      <vt:lpstr>Вектор изменений методической деятельности в муниципалитете. Видение Института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воспитательное пространство</dc:title>
  <dc:creator>Игумнова Лариса Ивановна</dc:creator>
  <cp:lastModifiedBy>Игумнова Лариса Ивановна</cp:lastModifiedBy>
  <cp:revision>85</cp:revision>
  <dcterms:created xsi:type="dcterms:W3CDTF">2024-01-16T13:27:57Z</dcterms:created>
  <dcterms:modified xsi:type="dcterms:W3CDTF">2024-02-25T12:22:04Z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