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выбора учащимися, в качестве ГИА за курс  основной школы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Информатика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</c:v>
                </c:pt>
                <c:pt idx="1">
                  <c:v>40</c:v>
                </c:pt>
                <c:pt idx="2">
                  <c:v>28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сдавших экзамен на "4" и "5"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Информатика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Химия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40</c:v>
                </c:pt>
                <c:pt idx="2">
                  <c:v>38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3536"/>
        <c:axId val="20035072"/>
      </c:barChart>
      <c:catAx>
        <c:axId val="2003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035072"/>
        <c:crosses val="autoZero"/>
        <c:auto val="1"/>
        <c:lblAlgn val="ctr"/>
        <c:lblOffset val="100"/>
        <c:noMultiLvlLbl val="0"/>
      </c:catAx>
      <c:valAx>
        <c:axId val="200350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33536"/>
        <c:crosses val="autoZero"/>
        <c:crossBetween val="between"/>
        <c:majorUnit val="1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выбора учащимися для сдачи ЕГЭ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Химия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Профильная математика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11</c:v>
                </c:pt>
                <c:pt idx="3">
                  <c:v>15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школе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Химия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Профильная математика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</c:v>
                </c:pt>
                <c:pt idx="1">
                  <c:v>48</c:v>
                </c:pt>
                <c:pt idx="2">
                  <c:v>48</c:v>
                </c:pt>
                <c:pt idx="3">
                  <c:v>41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5888"/>
        <c:axId val="21847424"/>
      </c:barChart>
      <c:catAx>
        <c:axId val="2184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847424"/>
        <c:crosses val="autoZero"/>
        <c:auto val="1"/>
        <c:lblAlgn val="ctr"/>
        <c:lblOffset val="100"/>
        <c:noMultiLvlLbl val="0"/>
      </c:catAx>
      <c:valAx>
        <c:axId val="2184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4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Пути повышения качества естественно-научного и математического образования в МБОУ СОШ №6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5235994"/>
            <a:ext cx="464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  ШМО учителей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естественно – математического цикла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Гончарова Е.Л.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/>
        </p:blipFill>
        <p:spPr bwMode="auto">
          <a:xfrm>
            <a:off x="251520" y="2005682"/>
            <a:ext cx="4536504" cy="32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32" y="404664"/>
            <a:ext cx="8676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Распоряжение Правительства РФ от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19.11.2024 N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3333-р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«Об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утверждении комплексного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плана мероприятий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 повышению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качества математического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естественно-научного образования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период до 2030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года»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632" y="2348880"/>
            <a:ext cx="8676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b="1" i="1" u="sng" dirty="0" smtClean="0"/>
              <a:t>План </a:t>
            </a:r>
            <a:r>
              <a:rPr lang="ru-RU" sz="2200" b="1" i="1" u="sng" dirty="0"/>
              <a:t>направлен на решение трёх задач</a:t>
            </a:r>
            <a:r>
              <a:rPr lang="ru-RU" sz="2200" b="1" dirty="0"/>
              <a:t>:</a:t>
            </a:r>
          </a:p>
          <a:p>
            <a:pPr lvl="0" indent="457200"/>
            <a:r>
              <a:rPr lang="ru-RU" sz="2200" dirty="0" smtClean="0"/>
              <a:t>-повысить </a:t>
            </a:r>
            <a:r>
              <a:rPr lang="ru-RU" sz="2200" dirty="0"/>
              <a:t>качество преподавания математики и естественно-научных предметов в школах;</a:t>
            </a:r>
          </a:p>
          <a:p>
            <a:pPr lvl="0" indent="457200"/>
            <a:r>
              <a:rPr lang="ru-RU" sz="2200" dirty="0" smtClean="0"/>
              <a:t>-повысить </a:t>
            </a:r>
            <a:r>
              <a:rPr lang="ru-RU" sz="2200" dirty="0"/>
              <a:t>качество подготовки учителей по этим дисциплинам;</a:t>
            </a:r>
          </a:p>
          <a:p>
            <a:pPr lvl="0" indent="457200"/>
            <a:r>
              <a:rPr lang="ru-RU" sz="2200" dirty="0" smtClean="0"/>
              <a:t>-устранить </a:t>
            </a:r>
            <a:r>
              <a:rPr lang="ru-RU" sz="2200" dirty="0"/>
              <a:t>дефицит педагогов по математике и естественно-научным предметам в школах.</a:t>
            </a:r>
          </a:p>
          <a:p>
            <a:endParaRPr lang="ru-RU" sz="2200" dirty="0" smtClean="0"/>
          </a:p>
          <a:p>
            <a:pPr algn="ctr"/>
            <a:r>
              <a:rPr lang="ru-RU" sz="2200" b="1" i="1" dirty="0" smtClean="0"/>
              <a:t>План </a:t>
            </a:r>
            <a:r>
              <a:rPr lang="ru-RU" sz="2200" b="1" i="1" dirty="0"/>
              <a:t>предусматривает рост доли выпускников школ, выбравших ЕГЭ по профильной математике и естественно-научным предметам, до 35%.</a:t>
            </a:r>
          </a:p>
        </p:txBody>
      </p:sp>
    </p:spTree>
    <p:extLst>
      <p:ext uri="{BB962C8B-B14F-4D97-AF65-F5344CB8AC3E}">
        <p14:creationId xmlns:p14="http://schemas.microsoft.com/office/powerpoint/2010/main" val="24861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72914"/>
              </p:ext>
            </p:extLst>
          </p:nvPr>
        </p:nvGraphicFramePr>
        <p:xfrm>
          <a:off x="241914" y="1205961"/>
          <a:ext cx="8640960" cy="534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7920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Обновление учебных стандартов. Создание новых учебников и методических пособий, которые будут адаптированы под современные требования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дошкольного образования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8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открытый банк учебных материалов и сборников задач по математике и естественно-научным дисциплинам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стажировочных площадок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Ожидается масштабная программа повышения квалификации для педагогов всех уровней: от воспитателей детских садов до преподавателей вузов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Целевое обучение для студентов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поможет решить проблему нехватки педагогов в школах)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прогноз потребности в педагогах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Педагогические модули для студентов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Обратная связь с работодателями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Конференции и мероприятия для педагогов.  Съезды учителей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молодых учителей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Что ждет учителей в рамках комплексного плана по улучшению математического и естественно-научного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48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Качество</a:t>
            </a:r>
            <a:r>
              <a:rPr lang="ru-RU" sz="2200" b="1" dirty="0">
                <a:solidFill>
                  <a:srgbClr val="002060"/>
                </a:solidFill>
              </a:rPr>
              <a:t> математической и </a:t>
            </a:r>
            <a:r>
              <a:rPr lang="ru-RU" sz="2200" b="1" dirty="0" smtClean="0">
                <a:solidFill>
                  <a:srgbClr val="002060"/>
                </a:solidFill>
              </a:rPr>
              <a:t>естественно-научной </a:t>
            </a:r>
            <a:r>
              <a:rPr lang="ru-RU" sz="2200" b="1" dirty="0">
                <a:solidFill>
                  <a:srgbClr val="002060"/>
                </a:solidFill>
              </a:rPr>
              <a:t>подготовки учащихся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2557021"/>
              </p:ext>
            </p:extLst>
          </p:nvPr>
        </p:nvGraphicFramePr>
        <p:xfrm>
          <a:off x="193946" y="692696"/>
          <a:ext cx="531415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6149110"/>
              </p:ext>
            </p:extLst>
          </p:nvPr>
        </p:nvGraphicFramePr>
        <p:xfrm>
          <a:off x="3851920" y="3501008"/>
          <a:ext cx="51845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291863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Результаты  </a:t>
            </a:r>
            <a:r>
              <a:rPr lang="ru-RU" sz="2000" b="1" dirty="0">
                <a:solidFill>
                  <a:srgbClr val="002060"/>
                </a:solidFill>
              </a:rPr>
              <a:t>регионального этапа </a:t>
            </a:r>
            <a:r>
              <a:rPr lang="ru-RU" sz="2000" b="1" dirty="0" smtClean="0">
                <a:solidFill>
                  <a:srgbClr val="002060"/>
                </a:solidFill>
              </a:rPr>
              <a:t>ВОШ</a:t>
            </a:r>
          </a:p>
        </p:txBody>
      </p:sp>
      <p:pic>
        <p:nvPicPr>
          <p:cNvPr id="4100" name="Picture 4" descr="Всероссийский фестиваль «День молодёжи — 2025»: наши победы и достижени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10776" r="20283" b="9494"/>
          <a:stretch/>
        </p:blipFill>
        <p:spPr bwMode="auto">
          <a:xfrm>
            <a:off x="6084168" y="3426750"/>
            <a:ext cx="2836798" cy="330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EtVnqDv6pAY8Kp2qX8bwvJMxnNkgvI-yyOXbWnkWtCf68KOVvYS9kDaJSW7zYS3hQ7HZOelpCtB3mrDnLF1035sO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EtVnqDv6pAY8Kp2qX8bwvJMxnNkgvI-yyOXbWnkWtCf68KOVvYS9kDaJSW7zYS3hQ7HZOelpCtB3mrDnLF1035sO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EtVnqDv6pAY8Kp2qX8bwvJMxnNkgvI-yyOXbWnkWtCf68KOVvYS9kDaJSW7zYS3hQ7HZOelpCtB3mrDnLF1035sO (1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MB\Downloads\EtVnqDv6pAY8Kp2qX8bwvJMxnNkgvI-yyOXbWnkWtCf68KOVvYS9kDaJSW7zYS3hQ7HZOelpCtB3mrDnLF1035sO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t="15963" r="18477" b="-1"/>
          <a:stretch/>
        </p:blipFill>
        <p:spPr bwMode="auto">
          <a:xfrm>
            <a:off x="135693" y="3398516"/>
            <a:ext cx="2708115" cy="336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5030"/>
            <a:ext cx="2664296" cy="339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903040"/>
            <a:ext cx="8765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>
                <a:solidFill>
                  <a:schemeClr val="tx2"/>
                </a:solidFill>
              </a:rPr>
              <a:t>Игнатенко Полина</a:t>
            </a:r>
            <a:r>
              <a:rPr lang="ru-RU" sz="2000" dirty="0"/>
              <a:t>, ученица 9 класса</a:t>
            </a:r>
            <a:r>
              <a:rPr lang="ru-RU" sz="2000"/>
              <a:t>, </a:t>
            </a:r>
            <a:r>
              <a:rPr lang="ru-RU" sz="2000" smtClean="0"/>
              <a:t>призер </a:t>
            </a:r>
            <a:r>
              <a:rPr lang="ru-RU" sz="2000" dirty="0"/>
              <a:t>регионального этапа Всероссийской олимпиады школьников по биологии. </a:t>
            </a:r>
          </a:p>
          <a:p>
            <a:pPr indent="457200" algn="just"/>
            <a:r>
              <a:rPr lang="ru-RU" sz="2000" b="1" i="1" dirty="0" err="1">
                <a:solidFill>
                  <a:schemeClr val="tx2"/>
                </a:solidFill>
              </a:rPr>
              <a:t>Кортунов</a:t>
            </a:r>
            <a:r>
              <a:rPr lang="ru-RU" sz="2000" b="1" i="1" dirty="0">
                <a:solidFill>
                  <a:schemeClr val="tx2"/>
                </a:solidFill>
              </a:rPr>
              <a:t> Никита</a:t>
            </a:r>
            <a:r>
              <a:rPr lang="ru-RU" sz="2000" dirty="0"/>
              <a:t>, вошел в десятку лучших, и стал призером регионального этапа Всероссийской олимпиады школьников по географии. </a:t>
            </a:r>
          </a:p>
          <a:p>
            <a:pPr indent="457200" algn="just"/>
            <a:r>
              <a:rPr lang="ru-RU" sz="2000" b="1" i="1" dirty="0" err="1">
                <a:solidFill>
                  <a:schemeClr val="tx2"/>
                </a:solidFill>
              </a:rPr>
              <a:t>Грисюк</a:t>
            </a:r>
            <a:r>
              <a:rPr lang="ru-RU" sz="2000" b="1" i="1" dirty="0">
                <a:solidFill>
                  <a:schemeClr val="tx2"/>
                </a:solidFill>
              </a:rPr>
              <a:t> Елизавета</a:t>
            </a:r>
            <a:r>
              <a:rPr lang="ru-RU" sz="2000" dirty="0"/>
              <a:t>, участница регионального этапа Всероссийской олимпиады школьников по экологии, представила на суд краевого жюри исследовательский проект, который получил максимально возможный балл. </a:t>
            </a:r>
          </a:p>
        </p:txBody>
      </p:sp>
    </p:spTree>
    <p:extLst>
      <p:ext uri="{BB962C8B-B14F-4D97-AF65-F5344CB8AC3E}">
        <p14:creationId xmlns:p14="http://schemas.microsoft.com/office/powerpoint/2010/main" val="17566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100" y="296720"/>
            <a:ext cx="5506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Результаты  учащихся </a:t>
            </a:r>
            <a:r>
              <a:rPr lang="ru-RU" sz="2000" b="1" dirty="0">
                <a:solidFill>
                  <a:schemeClr val="tx2"/>
                </a:solidFill>
              </a:rPr>
              <a:t>в научных конференциях</a:t>
            </a:r>
          </a:p>
        </p:txBody>
      </p:sp>
      <p:pic>
        <p:nvPicPr>
          <p:cNvPr id="1026" name="Picture 2" descr="C:\Users\MB\Downloads\attachment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6724" r="11820"/>
          <a:stretch/>
        </p:blipFill>
        <p:spPr bwMode="auto">
          <a:xfrm>
            <a:off x="179512" y="4185468"/>
            <a:ext cx="2829096" cy="2672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B\Downloads\attachment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6825" r="11375"/>
          <a:stretch/>
        </p:blipFill>
        <p:spPr bwMode="auto">
          <a:xfrm>
            <a:off x="5762939" y="4185469"/>
            <a:ext cx="3238619" cy="267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97197"/>
              </p:ext>
            </p:extLst>
          </p:nvPr>
        </p:nvGraphicFramePr>
        <p:xfrm>
          <a:off x="157809" y="764704"/>
          <a:ext cx="8928993" cy="324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5"/>
                <a:gridCol w="1440160"/>
                <a:gridCol w="576064"/>
                <a:gridCol w="3744416"/>
                <a:gridCol w="2304256"/>
                <a:gridCol w="64807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 ученика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руководителя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Резу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льтат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Леонов Андрей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Шванёва</a:t>
                      </a:r>
                      <a:r>
                        <a:rPr lang="ru-RU" sz="1400" dirty="0">
                          <a:effectLst/>
                        </a:rPr>
                        <a:t> Алена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Камера – обскура своими руками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Воротникова Е.А., учитель начальных классов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Асташков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Нестандартные приёмы вычисления алгебраических выражений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Щуревич С.Я., учитель математики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Грисюк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Елизавета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гидрохимический мониторинг поверхностных вод ручья Мельничный г. Боготола»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Гончарова Е.Л., учитель химии и биологии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Игнатенко Полина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Получение и изучение свойств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неорганических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солей из отработанных батареек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Гончарова Е.Л., учитель химии и биологии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Манаенко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состава сырков творожных глазированных в условиях школьной лаборатории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Гончарова Е.Л., учитель биологии, химии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4748" r="5713"/>
          <a:stretch/>
        </p:blipFill>
        <p:spPr bwMode="auto">
          <a:xfrm>
            <a:off x="3608172" y="4185468"/>
            <a:ext cx="1827923" cy="26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B\Downloads\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7" y="188640"/>
            <a:ext cx="9208207" cy="64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399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MB</dc:creator>
  <cp:lastModifiedBy>MB</cp:lastModifiedBy>
  <cp:revision>32</cp:revision>
  <dcterms:created xsi:type="dcterms:W3CDTF">2025-08-14T09:55:09Z</dcterms:created>
  <dcterms:modified xsi:type="dcterms:W3CDTF">2025-08-18T07:08:13Z</dcterms:modified>
</cp:coreProperties>
</file>